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20Vb6hlLQSg" TargetMode="Externa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Topic 7: Measuring Electric Power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3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>
                <a:solidFill>
                  <a:srgbClr val="FF0000"/>
                </a:solidFill>
              </a:rPr>
              <a:t>Cost = Total energy in kWh X Cost in $ per kWh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Ex) A meter reader determines that a business has used 3550 </a:t>
            </a:r>
            <a:r>
              <a:rPr lang="en-US" dirty="0" err="1"/>
              <a:t>kW•h</a:t>
            </a:r>
            <a:r>
              <a:rPr lang="en-US" dirty="0"/>
              <a:t> of energy in two months. If electricity costs 10 cents per </a:t>
            </a:r>
            <a:r>
              <a:rPr lang="en-US" dirty="0" err="1"/>
              <a:t>kW•h</a:t>
            </a:r>
            <a:r>
              <a:rPr lang="en-US" dirty="0"/>
              <a:t>, calculate the bill.</a:t>
            </a:r>
            <a:br>
              <a:rPr lang="en-US" dirty="0"/>
            </a:br>
            <a:r>
              <a:rPr lang="en-US" i="1" dirty="0"/>
              <a:t>Calculations: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72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Ex.  A ceiling fan will use 300W of power to function.  If you use the fan for 3 hours a day over a 30 day period, and the cost per </a:t>
            </a:r>
            <a:r>
              <a:rPr lang="en-CA" dirty="0" err="1"/>
              <a:t>kW∙h</a:t>
            </a:r>
            <a:r>
              <a:rPr lang="en-CA" dirty="0"/>
              <a:t>  is 11 cents, how much will it cost you to run the ceiling fan?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1915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610132"/>
            <a:ext cx="7313613" cy="3181067"/>
          </a:xfrm>
        </p:spPr>
        <p:txBody>
          <a:bodyPr>
            <a:normAutofit/>
          </a:bodyPr>
          <a:lstStyle/>
          <a:p>
            <a:r>
              <a:rPr lang="en-CA" dirty="0"/>
              <a:t>Based on the meter readings above, what is the reading of meter dials on October 28?</a:t>
            </a:r>
            <a:endParaRPr lang="en-US" dirty="0"/>
          </a:p>
          <a:p>
            <a:pPr marL="0" indent="0">
              <a:buNone/>
            </a:pPr>
            <a:r>
              <a:rPr lang="en-CA" dirty="0"/>
              <a:t> </a:t>
            </a:r>
            <a:endParaRPr lang="en-US" dirty="0"/>
          </a:p>
          <a:p>
            <a:r>
              <a:rPr lang="en-CA" dirty="0"/>
              <a:t>Based on the meter readings illustrated above, what is the total consumption of energy between August 30 and October 28?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sh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37" y="360548"/>
            <a:ext cx="5947534" cy="224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electricity to your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193" y="1715199"/>
            <a:ext cx="8233168" cy="4056062"/>
          </a:xfrm>
        </p:spPr>
        <p:txBody>
          <a:bodyPr>
            <a:normAutofit/>
          </a:bodyPr>
          <a:lstStyle/>
          <a:p>
            <a:r>
              <a:rPr lang="en-US" sz="2500" dirty="0" smtClean="0"/>
              <a:t>Power generating station </a:t>
            </a:r>
            <a:r>
              <a:rPr lang="en-US" sz="2500" dirty="0" smtClean="0">
                <a:sym typeface="Wingdings"/>
              </a:rPr>
              <a:t> transmission lines  home</a:t>
            </a:r>
            <a:endParaRPr lang="en-US" sz="2500" dirty="0"/>
          </a:p>
        </p:txBody>
      </p:sp>
      <p:sp>
        <p:nvSpPr>
          <p:cNvPr id="5" name="TextBox 4"/>
          <p:cNvSpPr txBox="1"/>
          <p:nvPr/>
        </p:nvSpPr>
        <p:spPr>
          <a:xfrm>
            <a:off x="3111029" y="2482792"/>
            <a:ext cx="1826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Step- up transformer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1541" y="2482792"/>
            <a:ext cx="2221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Step- down transformer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738943" y="2168876"/>
            <a:ext cx="328228" cy="3139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374458" y="2168876"/>
            <a:ext cx="328228" cy="3139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100" y="4440977"/>
            <a:ext cx="2775685" cy="19471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93" y="3313789"/>
            <a:ext cx="3100207" cy="18031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190" y="3313790"/>
            <a:ext cx="4164810" cy="32346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0777" y="1040967"/>
            <a:ext cx="3802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https://www.youtube.com/watch?v=</a:t>
            </a:r>
            <a:r>
              <a:rPr lang="en-US" dirty="0" smtClean="0">
                <a:hlinkClick r:id="rId5"/>
              </a:rPr>
              <a:t>20Vb6hlLQSg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88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up </a:t>
            </a:r>
            <a:r>
              <a:rPr lang="en-US" dirty="0" err="1" smtClean="0"/>
              <a:t>vs</a:t>
            </a:r>
            <a:r>
              <a:rPr lang="en-US" dirty="0" smtClean="0"/>
              <a:t> Step down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732338"/>
              </p:ext>
            </p:extLst>
          </p:nvPr>
        </p:nvGraphicFramePr>
        <p:xfrm>
          <a:off x="914400" y="1735137"/>
          <a:ext cx="7313614" cy="3892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6807"/>
                <a:gridCol w="3656807"/>
              </a:tblGrid>
              <a:tr h="56215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Step up transformer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Step down transformer</a:t>
                      </a:r>
                      <a:endParaRPr lang="en-US" sz="2400" dirty="0"/>
                    </a:p>
                  </a:txBody>
                  <a:tcPr/>
                </a:tc>
              </a:tr>
              <a:tr h="33307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855" y="4675585"/>
            <a:ext cx="571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9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there is too much current?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8047648" cy="4056062"/>
          </a:xfrm>
        </p:spPr>
        <p:txBody>
          <a:bodyPr/>
          <a:lstStyle/>
          <a:p>
            <a:r>
              <a:rPr lang="en-US" dirty="0" smtClean="0"/>
              <a:t>Safety features:</a:t>
            </a:r>
          </a:p>
          <a:p>
            <a:pPr marL="0" indent="0">
              <a:buNone/>
            </a:pPr>
            <a:r>
              <a:rPr lang="en-US" dirty="0" smtClean="0"/>
              <a:t>	 FUSE 				CIRCUIT BREAKER</a:t>
            </a:r>
            <a:endParaRPr lang="en-US" dirty="0"/>
          </a:p>
        </p:txBody>
      </p:sp>
      <p:pic>
        <p:nvPicPr>
          <p:cNvPr id="1025" name="Picture 1" descr="FIG-11-03_4614"/>
          <p:cNvPicPr preferRelativeResize="0"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49" y="2965849"/>
            <a:ext cx="3479800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FIG-11-04_4614"/>
          <p:cNvPicPr preferRelativeResize="0"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6"/>
          <a:stretch>
            <a:fillRect/>
          </a:stretch>
        </p:blipFill>
        <p:spPr bwMode="auto">
          <a:xfrm>
            <a:off x="5311840" y="2796007"/>
            <a:ext cx="2787650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8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electric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339" y="1351660"/>
            <a:ext cx="7313613" cy="5040815"/>
          </a:xfrm>
        </p:spPr>
        <p:txBody>
          <a:bodyPr>
            <a:normAutofit fontScale="92500"/>
          </a:bodyPr>
          <a:lstStyle/>
          <a:p>
            <a:r>
              <a:rPr lang="en-CA" dirty="0"/>
              <a:t>ELECTRIC POWER is the amount of electric energy </a:t>
            </a:r>
            <a:r>
              <a:rPr lang="en-CA" b="1" dirty="0"/>
              <a:t>that is converted into other forms of energy (heat, light, sound, or motion) every </a:t>
            </a:r>
            <a:r>
              <a:rPr lang="en-CA" b="1" dirty="0" smtClean="0"/>
              <a:t>second </a:t>
            </a:r>
            <a:r>
              <a:rPr lang="en-CA" b="1" dirty="0" smtClean="0">
                <a:sym typeface="Wingdings"/>
              </a:rPr>
              <a:t></a:t>
            </a:r>
            <a:r>
              <a:rPr lang="en-CA" dirty="0" smtClean="0"/>
              <a:t>the </a:t>
            </a:r>
            <a:r>
              <a:rPr lang="en-CA" dirty="0"/>
              <a:t>symbol for power is P  </a:t>
            </a:r>
            <a:endParaRPr lang="en-US" dirty="0"/>
          </a:p>
          <a:p>
            <a:pPr marL="0" indent="0">
              <a:buNone/>
            </a:pPr>
            <a:r>
              <a:rPr lang="en-CA" dirty="0" smtClean="0"/>
              <a:t>-</a:t>
            </a:r>
            <a:r>
              <a:rPr lang="en-CA" dirty="0"/>
              <a:t>the units that power is measured in is WATTS (W)</a:t>
            </a:r>
            <a:endParaRPr lang="en-US" dirty="0"/>
          </a:p>
          <a:p>
            <a:pPr marL="0" indent="0">
              <a:buNone/>
            </a:pPr>
            <a:r>
              <a:rPr lang="en-CA" dirty="0" smtClean="0"/>
              <a:t>Can </a:t>
            </a:r>
            <a:r>
              <a:rPr lang="en-CA" dirty="0"/>
              <a:t>be measured two ways:</a:t>
            </a:r>
            <a:endParaRPr lang="en-US" dirty="0"/>
          </a:p>
          <a:p>
            <a:pPr marL="0" lvl="0" indent="0">
              <a:buNone/>
            </a:pPr>
            <a:r>
              <a:rPr lang="en-CA" dirty="0"/>
              <a:t> Power (Watts) = </a:t>
            </a:r>
            <a:r>
              <a:rPr lang="en-CA" u="sng" dirty="0"/>
              <a:t>Energy (in Joules)</a:t>
            </a:r>
            <a:r>
              <a:rPr lang="en-CA" dirty="0"/>
              <a:t>		P </a:t>
            </a:r>
            <a:r>
              <a:rPr lang="en-CA" dirty="0" smtClean="0"/>
              <a:t>= </a:t>
            </a:r>
            <a:r>
              <a:rPr lang="en-CA" u="sng" dirty="0" smtClean="0"/>
              <a:t>E</a:t>
            </a:r>
            <a:r>
              <a:rPr lang="en-CA" dirty="0" smtClean="0"/>
              <a:t>  </a:t>
            </a:r>
            <a:r>
              <a:rPr lang="en-CA" dirty="0"/>
              <a:t>		      </a:t>
            </a:r>
            <a:r>
              <a:rPr lang="en-CA" dirty="0" smtClean="0"/>
              <a:t>	Time </a:t>
            </a:r>
            <a:r>
              <a:rPr lang="en-CA" dirty="0"/>
              <a:t>(in seconds</a:t>
            </a:r>
            <a:r>
              <a:rPr lang="en-CA" dirty="0" smtClean="0"/>
              <a:t>)                  	       </a:t>
            </a:r>
            <a:r>
              <a:rPr lang="en-CA" dirty="0"/>
              <a:t>t</a:t>
            </a:r>
            <a:endParaRPr lang="en-US" dirty="0"/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</a:t>
            </a:r>
            <a:r>
              <a:rPr lang="en-CA" dirty="0"/>
              <a:t>or</a:t>
            </a:r>
            <a:r>
              <a:rPr lang="en-CA" dirty="0" smtClean="0"/>
              <a:t>-</a:t>
            </a:r>
            <a:r>
              <a:rPr lang="en-CA" b="1" dirty="0"/>
              <a:t> </a:t>
            </a:r>
            <a:endParaRPr lang="en-US" dirty="0"/>
          </a:p>
          <a:p>
            <a:pPr marL="0" lvl="0" indent="0">
              <a:buNone/>
            </a:pPr>
            <a:r>
              <a:rPr lang="en-CA" dirty="0" smtClean="0"/>
              <a:t>Power </a:t>
            </a:r>
            <a:r>
              <a:rPr lang="en-CA" dirty="0"/>
              <a:t>(Watts) = Current (Amps)   X   Voltage (Volts</a:t>
            </a:r>
            <a:r>
              <a:rPr lang="en-CA" dirty="0" smtClean="0"/>
              <a:t>)</a:t>
            </a:r>
            <a:r>
              <a:rPr lang="en-CA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CA" dirty="0" smtClean="0"/>
              <a:t>			P </a:t>
            </a:r>
            <a:r>
              <a:rPr lang="en-CA" dirty="0"/>
              <a:t>= I  x  V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3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/>
              <a:t>*One watt is a small amount of electric power.  Usually, watts will be converted into kilowatts (kW) by dividing watts by 1000.</a:t>
            </a:r>
            <a:endParaRPr lang="en-US" dirty="0"/>
          </a:p>
          <a:p>
            <a:pPr marL="0" indent="0">
              <a:buNone/>
            </a:pPr>
            <a:r>
              <a:rPr lang="en-CA" dirty="0"/>
              <a:t>			1000W = 1KW</a:t>
            </a:r>
            <a:endParaRPr lang="en-US" dirty="0"/>
          </a:p>
          <a:p>
            <a:pPr marL="0" indent="0">
              <a:buNone/>
            </a:pPr>
            <a:r>
              <a:rPr lang="en-CA" dirty="0"/>
              <a:t> </a:t>
            </a:r>
            <a:endParaRPr lang="en-US" dirty="0"/>
          </a:p>
          <a:p>
            <a:pPr marL="0" lvl="0" indent="0">
              <a:buNone/>
            </a:pPr>
            <a:r>
              <a:rPr lang="en-CA" dirty="0"/>
              <a:t>1430 watts = </a:t>
            </a:r>
            <a:r>
              <a:rPr lang="en-CA" dirty="0" smtClean="0"/>
              <a:t>___________kW</a:t>
            </a:r>
            <a:endParaRPr lang="en-US" dirty="0"/>
          </a:p>
          <a:p>
            <a:pPr marL="0" lvl="0" indent="0">
              <a:buNone/>
            </a:pPr>
            <a:r>
              <a:rPr lang="en-CA" dirty="0"/>
              <a:t>12350 watts = </a:t>
            </a:r>
            <a:r>
              <a:rPr lang="en-CA" dirty="0" smtClean="0"/>
              <a:t>__________kW</a:t>
            </a:r>
            <a:endParaRPr lang="en-US" dirty="0"/>
          </a:p>
          <a:p>
            <a:pPr marL="0" indent="0">
              <a:buNone/>
            </a:pPr>
            <a:r>
              <a:rPr lang="en-CA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0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Ex.  A current of 13.6A passes through an electric heater when it is connected to a 100V wall outlet.   What is the power of the heater?</a:t>
            </a:r>
            <a:endParaRPr lang="en-US" dirty="0"/>
          </a:p>
          <a:p>
            <a:pPr marL="0" indent="0">
              <a:buNone/>
            </a:pPr>
            <a:r>
              <a:rPr lang="en-CA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98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Ex.  If the voltage across a device is 100V and the power that the object uses is 1200W, what is the current that is running in the circuit?</a:t>
            </a:r>
            <a:endParaRPr lang="en-US" dirty="0"/>
          </a:p>
          <a:p>
            <a:pPr marL="0" indent="0">
              <a:buNone/>
            </a:pPr>
            <a:r>
              <a:rPr lang="en-CA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59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Paying for electrical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5192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>
                <a:sym typeface="Wingdings"/>
              </a:rPr>
              <a:t></a:t>
            </a:r>
            <a:r>
              <a:rPr lang="en-CA" dirty="0" smtClean="0"/>
              <a:t>power </a:t>
            </a:r>
            <a:r>
              <a:rPr lang="en-CA" dirty="0"/>
              <a:t>companies charges the consumer for the amount of wattage used each </a:t>
            </a:r>
            <a:r>
              <a:rPr lang="en-CA" dirty="0" smtClean="0"/>
              <a:t>hour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CA" dirty="0" smtClean="0"/>
              <a:t>the </a:t>
            </a:r>
            <a:r>
              <a:rPr lang="en-CA" dirty="0"/>
              <a:t>units that power companies use to measure the electricity is called </a:t>
            </a:r>
            <a:r>
              <a:rPr lang="en-CA" dirty="0" smtClean="0"/>
              <a:t>a </a:t>
            </a:r>
            <a:r>
              <a:rPr lang="en-CA" b="1" dirty="0"/>
              <a:t>Kilowatt hour (</a:t>
            </a:r>
            <a:r>
              <a:rPr lang="en-CA" b="1" dirty="0" err="1"/>
              <a:t>kW∙hr</a:t>
            </a:r>
            <a:r>
              <a:rPr lang="en-CA" b="1" dirty="0"/>
              <a:t>)  </a:t>
            </a:r>
            <a:endParaRPr lang="en-US" b="1" dirty="0"/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CA" dirty="0" smtClean="0"/>
              <a:t>the </a:t>
            </a:r>
            <a:r>
              <a:rPr lang="en-CA" dirty="0"/>
              <a:t>power company charges you for every </a:t>
            </a:r>
            <a:r>
              <a:rPr lang="en-CA" dirty="0" err="1"/>
              <a:t>kW∙h</a:t>
            </a:r>
            <a:r>
              <a:rPr lang="en-CA" dirty="0"/>
              <a:t> that you use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</a:t>
            </a:r>
            <a:r>
              <a:rPr lang="en-CA" dirty="0" smtClean="0"/>
              <a:t>o calculate:</a:t>
            </a:r>
            <a:r>
              <a:rPr lang="en-CA" dirty="0"/>
              <a:t> </a:t>
            </a:r>
            <a:endParaRPr lang="en-CA" dirty="0" smtClean="0"/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 </a:t>
            </a:r>
            <a:r>
              <a:rPr lang="en-CA" dirty="0" smtClean="0">
                <a:solidFill>
                  <a:srgbClr val="FF0000"/>
                </a:solidFill>
              </a:rPr>
              <a:t>Cost = Total energy in kWh X Cost in $ per kWh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48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305</TotalTime>
  <Words>359</Words>
  <Application>Microsoft Office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Inkwell</vt:lpstr>
      <vt:lpstr>Topic 7: Measuring Electric Power</vt:lpstr>
      <vt:lpstr>Getting electricity to your home</vt:lpstr>
      <vt:lpstr>Step up vs Step down</vt:lpstr>
      <vt:lpstr>What if there is too much current?</vt:lpstr>
      <vt:lpstr>Measuring electric power</vt:lpstr>
      <vt:lpstr>Conversions</vt:lpstr>
      <vt:lpstr>PowerPoint Presentation</vt:lpstr>
      <vt:lpstr>PowerPoint Presentation</vt:lpstr>
      <vt:lpstr>Paying for electrical energy</vt:lpstr>
      <vt:lpstr>Cost = Total energy in kWh X Cost in $ per kWh </vt:lpstr>
      <vt:lpstr>PowerPoint Presentation</vt:lpstr>
      <vt:lpstr>PowerPoint Presentation</vt:lpstr>
    </vt:vector>
  </TitlesOfParts>
  <Company>Lacombe Composite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7: Measuring Electric Power</dc:title>
  <dc:creator>Andersen</dc:creator>
  <cp:lastModifiedBy>Scott Riddle</cp:lastModifiedBy>
  <cp:revision>11</cp:revision>
  <dcterms:created xsi:type="dcterms:W3CDTF">2014-05-19T18:46:04Z</dcterms:created>
  <dcterms:modified xsi:type="dcterms:W3CDTF">2015-02-06T19:42:04Z</dcterms:modified>
</cp:coreProperties>
</file>